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圆角矩形 9"/>
          <p:cNvSpPr/>
          <p:nvPr/>
        </p:nvSpPr>
        <p:spPr>
          <a:xfrm>
            <a:off x="1398270" y="1546225"/>
            <a:ext cx="1160145" cy="54292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p>
            <a:pPr indent="0" algn="ctr" fontAlgn="ctr">
              <a:lnSpc>
                <a:spcPct val="100000"/>
              </a:lnSpc>
            </a:pPr>
            <a:r>
              <a:rPr lang="en-US" altLang="zh-CN" sz="1600" baseline="30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offer</a:t>
            </a:r>
            <a:endParaRPr lang="en-US" altLang="zh-CN" sz="1600" baseline="30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ctr" fontAlgn="ctr">
              <a:lnSpc>
                <a:spcPct val="100000"/>
              </a:lnSpc>
            </a:pPr>
            <a:r>
              <a:rPr lang="zh-CN" altLang="en-US" sz="1600" baseline="30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发送延时消息</a:t>
            </a:r>
            <a:endParaRPr lang="en-US" altLang="zh-CN" sz="1600" baseline="30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ctr" fontAlgn="ctr">
              <a:lnSpc>
                <a:spcPct val="100000"/>
              </a:lnSpc>
            </a:pPr>
            <a:r>
              <a:rPr lang="en-US" altLang="zh-CN" sz="1600" baseline="30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(msg,delay)</a:t>
            </a:r>
            <a:endParaRPr lang="en-US" altLang="zh-CN" sz="1600" baseline="30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3606800" y="2173605"/>
            <a:ext cx="2520950" cy="38036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3464560" y="2597150"/>
            <a:ext cx="296862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000"/>
              <a:t>消息延时队列</a:t>
            </a:r>
            <a:r>
              <a:rPr lang="en-US" altLang="zh-CN" sz="1000">
                <a:sym typeface="+mn-ea"/>
              </a:rPr>
              <a:t>sortedSet</a:t>
            </a:r>
            <a:endParaRPr lang="zh-CN" altLang="en-US" sz="1000"/>
          </a:p>
          <a:p>
            <a:pPr algn="ctr"/>
            <a:r>
              <a:rPr lang="en-US" altLang="zh-CN" sz="1000"/>
              <a:t>sortedset </a:t>
            </a:r>
            <a:r>
              <a:rPr lang="zh-CN" altLang="en-US" sz="1000"/>
              <a:t>类型</a:t>
            </a:r>
            <a:r>
              <a:rPr lang="en-US" altLang="zh-CN" sz="1000"/>
              <a:t>,</a:t>
            </a:r>
            <a:r>
              <a:rPr lang="zh-CN" altLang="en-US" sz="1000"/>
              <a:t>按照过期时间顺序存放到任务</a:t>
            </a:r>
            <a:r>
              <a:rPr lang="zh-CN" altLang="en-US" sz="1000"/>
              <a:t>列表</a:t>
            </a:r>
            <a:endParaRPr lang="zh-CN" altLang="en-US" sz="1000"/>
          </a:p>
        </p:txBody>
      </p:sp>
      <p:sp>
        <p:nvSpPr>
          <p:cNvPr id="14" name="矩形 13"/>
          <p:cNvSpPr/>
          <p:nvPr/>
        </p:nvSpPr>
        <p:spPr>
          <a:xfrm>
            <a:off x="3702050" y="2183130"/>
            <a:ext cx="485140" cy="370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000"/>
              <a:t>msg2</a:t>
            </a:r>
            <a:endParaRPr lang="en-US" altLang="zh-CN" sz="1000"/>
          </a:p>
          <a:p>
            <a:pPr algn="ctr"/>
            <a:r>
              <a:rPr lang="en-US" altLang="zh-CN" sz="1000"/>
              <a:t>10s</a:t>
            </a:r>
            <a:endParaRPr lang="en-US" altLang="zh-CN" sz="1000"/>
          </a:p>
        </p:txBody>
      </p:sp>
      <p:sp>
        <p:nvSpPr>
          <p:cNvPr id="15" name="矩形 14"/>
          <p:cNvSpPr/>
          <p:nvPr/>
        </p:nvSpPr>
        <p:spPr>
          <a:xfrm>
            <a:off x="4225290" y="2183130"/>
            <a:ext cx="485140" cy="370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000"/>
              <a:t>msg3</a:t>
            </a:r>
            <a:endParaRPr lang="en-US" altLang="zh-CN" sz="1000"/>
          </a:p>
          <a:p>
            <a:pPr algn="ctr"/>
            <a:r>
              <a:rPr lang="en-US" altLang="zh-CN" sz="1000"/>
              <a:t>15s</a:t>
            </a:r>
            <a:endParaRPr lang="en-US" altLang="zh-CN" sz="1000"/>
          </a:p>
        </p:txBody>
      </p:sp>
      <p:sp>
        <p:nvSpPr>
          <p:cNvPr id="16" name="矩形 15"/>
          <p:cNvSpPr/>
          <p:nvPr/>
        </p:nvSpPr>
        <p:spPr>
          <a:xfrm>
            <a:off x="4739005" y="2183130"/>
            <a:ext cx="485140" cy="370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000"/>
              <a:t>msg1</a:t>
            </a:r>
            <a:endParaRPr lang="en-US" altLang="zh-CN" sz="1000"/>
          </a:p>
          <a:p>
            <a:pPr algn="ctr"/>
            <a:r>
              <a:rPr lang="en-US" altLang="zh-CN" sz="1000"/>
              <a:t>60s</a:t>
            </a:r>
            <a:endParaRPr lang="en-US" altLang="zh-CN" sz="1000"/>
          </a:p>
        </p:txBody>
      </p:sp>
      <p:sp>
        <p:nvSpPr>
          <p:cNvPr id="17" name="圆角矩形 16"/>
          <p:cNvSpPr/>
          <p:nvPr/>
        </p:nvSpPr>
        <p:spPr>
          <a:xfrm>
            <a:off x="3606800" y="3046095"/>
            <a:ext cx="2520950" cy="38036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3465195" y="3469640"/>
            <a:ext cx="266255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000"/>
              <a:t>消息顺序队列</a:t>
            </a:r>
            <a:r>
              <a:rPr lang="en-US" altLang="zh-CN" sz="1000"/>
              <a:t>list1</a:t>
            </a:r>
            <a:endParaRPr lang="zh-CN" altLang="en-US" sz="1000"/>
          </a:p>
          <a:p>
            <a:pPr algn="ctr"/>
            <a:r>
              <a:rPr lang="en-US" altLang="zh-CN" sz="1000"/>
              <a:t>list</a:t>
            </a:r>
            <a:r>
              <a:rPr lang="zh-CN" altLang="en-US" sz="1000"/>
              <a:t>类型</a:t>
            </a:r>
            <a:r>
              <a:rPr lang="en-US" altLang="zh-CN" sz="1000"/>
              <a:t>,</a:t>
            </a:r>
            <a:r>
              <a:rPr lang="zh-CN" altLang="en-US" sz="1000">
                <a:sym typeface="+mn-ea"/>
              </a:rPr>
              <a:t>按照</a:t>
            </a:r>
            <a:r>
              <a:rPr lang="zh-CN" altLang="en-US" sz="1000">
                <a:sym typeface="+mn-ea"/>
              </a:rPr>
              <a:t>添加顺序存放到任务列表</a:t>
            </a:r>
            <a:endParaRPr lang="en-US" altLang="zh-CN" sz="1000"/>
          </a:p>
        </p:txBody>
      </p:sp>
      <p:sp>
        <p:nvSpPr>
          <p:cNvPr id="19" name="矩形 18"/>
          <p:cNvSpPr/>
          <p:nvPr/>
        </p:nvSpPr>
        <p:spPr>
          <a:xfrm>
            <a:off x="3702050" y="3055620"/>
            <a:ext cx="485140" cy="370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000"/>
              <a:t>msg1</a:t>
            </a:r>
            <a:endParaRPr lang="en-US" altLang="zh-CN" sz="1000"/>
          </a:p>
        </p:txBody>
      </p:sp>
      <p:sp>
        <p:nvSpPr>
          <p:cNvPr id="20" name="矩形 19"/>
          <p:cNvSpPr/>
          <p:nvPr/>
        </p:nvSpPr>
        <p:spPr>
          <a:xfrm>
            <a:off x="4225290" y="3055620"/>
            <a:ext cx="485140" cy="370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000"/>
              <a:t>msg2</a:t>
            </a:r>
            <a:endParaRPr lang="en-US" altLang="zh-CN" sz="1000"/>
          </a:p>
        </p:txBody>
      </p:sp>
      <p:sp>
        <p:nvSpPr>
          <p:cNvPr id="21" name="矩形 20"/>
          <p:cNvSpPr/>
          <p:nvPr/>
        </p:nvSpPr>
        <p:spPr>
          <a:xfrm>
            <a:off x="4739005" y="3055620"/>
            <a:ext cx="485140" cy="370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000"/>
              <a:t>msg3</a:t>
            </a:r>
            <a:endParaRPr lang="en-US" altLang="zh-CN" sz="1000"/>
          </a:p>
        </p:txBody>
      </p:sp>
      <p:sp>
        <p:nvSpPr>
          <p:cNvPr id="22" name="圆角矩形 21"/>
          <p:cNvSpPr/>
          <p:nvPr/>
        </p:nvSpPr>
        <p:spPr>
          <a:xfrm>
            <a:off x="3606800" y="3923030"/>
            <a:ext cx="2520950" cy="38036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3465195" y="4346575"/>
            <a:ext cx="266255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000"/>
              <a:t>消息目标队列</a:t>
            </a:r>
            <a:r>
              <a:rPr lang="en-US" altLang="zh-CN" sz="1000">
                <a:sym typeface="+mn-ea"/>
              </a:rPr>
              <a:t>list2</a:t>
            </a:r>
            <a:endParaRPr lang="zh-CN" altLang="en-US" sz="1000"/>
          </a:p>
          <a:p>
            <a:pPr algn="ctr"/>
            <a:r>
              <a:rPr lang="en-US" altLang="zh-CN" sz="1000"/>
              <a:t>list</a:t>
            </a:r>
            <a:r>
              <a:rPr lang="zh-CN" altLang="en-US" sz="1000"/>
              <a:t>类型</a:t>
            </a:r>
            <a:r>
              <a:rPr lang="en-US" altLang="zh-CN" sz="1000"/>
              <a:t>,</a:t>
            </a:r>
            <a:r>
              <a:rPr lang="zh-CN" altLang="en-US" sz="1000">
                <a:sym typeface="+mn-ea"/>
              </a:rPr>
              <a:t>存放到期的任务，供消费端</a:t>
            </a:r>
            <a:r>
              <a:rPr lang="zh-CN" altLang="en-US" sz="1000">
                <a:sym typeface="+mn-ea"/>
              </a:rPr>
              <a:t>获取</a:t>
            </a:r>
            <a:endParaRPr lang="zh-CN" altLang="en-US" sz="1000">
              <a:sym typeface="+mn-ea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702050" y="3932555"/>
            <a:ext cx="485140" cy="370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000"/>
              <a:t>msg1</a:t>
            </a:r>
            <a:endParaRPr lang="en-US" altLang="zh-CN" sz="1000"/>
          </a:p>
        </p:txBody>
      </p:sp>
      <p:sp>
        <p:nvSpPr>
          <p:cNvPr id="25" name="矩形 24"/>
          <p:cNvSpPr/>
          <p:nvPr/>
        </p:nvSpPr>
        <p:spPr>
          <a:xfrm>
            <a:off x="4225290" y="3932555"/>
            <a:ext cx="485140" cy="370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000"/>
              <a:t>msg2</a:t>
            </a:r>
            <a:endParaRPr lang="en-US" altLang="zh-CN" sz="1000"/>
          </a:p>
        </p:txBody>
      </p:sp>
      <p:sp>
        <p:nvSpPr>
          <p:cNvPr id="26" name="矩形 25"/>
          <p:cNvSpPr/>
          <p:nvPr/>
        </p:nvSpPr>
        <p:spPr>
          <a:xfrm>
            <a:off x="4739005" y="3932555"/>
            <a:ext cx="485140" cy="370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000"/>
              <a:t>msg3</a:t>
            </a:r>
            <a:endParaRPr lang="en-US" altLang="zh-CN" sz="1000"/>
          </a:p>
        </p:txBody>
      </p:sp>
      <p:sp>
        <p:nvSpPr>
          <p:cNvPr id="27" name="矩形 26"/>
          <p:cNvSpPr/>
          <p:nvPr/>
        </p:nvSpPr>
        <p:spPr>
          <a:xfrm>
            <a:off x="754380" y="2567940"/>
            <a:ext cx="2443480" cy="4762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p>
            <a:pPr indent="0" algn="ctr" fontAlgn="auto"/>
            <a:endParaRPr lang="en-US" altLang="zh-CN" sz="1600" baseline="30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ctr" fontAlgn="auto"/>
            <a:endParaRPr lang="en-US" altLang="zh-CN" sz="1600" baseline="30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ctr" fontAlgn="auto"/>
            <a:endParaRPr lang="en-US" altLang="zh-CN" sz="1600" baseline="30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ctr" fontAlgn="auto"/>
            <a:r>
              <a:rPr lang="en-US" altLang="zh-CN" sz="1600" baseline="30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sortedSet:zadd msg timeout</a:t>
            </a:r>
            <a:endParaRPr lang="en-US" altLang="zh-CN" sz="1600" baseline="30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ctr" fontAlgn="auto"/>
            <a:r>
              <a:rPr lang="en-US" altLang="zh-CN" sz="1600" baseline="30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list1:rpush msg</a:t>
            </a:r>
            <a:endParaRPr lang="en-US" altLang="zh-CN" sz="1600" baseline="30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cxnSp>
        <p:nvCxnSpPr>
          <p:cNvPr id="32" name="肘形连接符 31"/>
          <p:cNvCxnSpPr>
            <a:stCxn id="27" idx="3"/>
            <a:endCxn id="12" idx="1"/>
          </p:cNvCxnSpPr>
          <p:nvPr/>
        </p:nvCxnSpPr>
        <p:spPr>
          <a:xfrm flipV="1">
            <a:off x="3197860" y="2364105"/>
            <a:ext cx="408940" cy="44196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肘形连接符 32"/>
          <p:cNvCxnSpPr>
            <a:stCxn id="27" idx="3"/>
            <a:endCxn id="17" idx="1"/>
          </p:cNvCxnSpPr>
          <p:nvPr/>
        </p:nvCxnSpPr>
        <p:spPr>
          <a:xfrm>
            <a:off x="3197860" y="2806065"/>
            <a:ext cx="408940" cy="43053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>
            <a:stCxn id="10" idx="2"/>
            <a:endCxn id="27" idx="0"/>
          </p:cNvCxnSpPr>
          <p:nvPr/>
        </p:nvCxnSpPr>
        <p:spPr>
          <a:xfrm flipH="1">
            <a:off x="1976120" y="2089150"/>
            <a:ext cx="2540" cy="4787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菱形 34"/>
          <p:cNvSpPr/>
          <p:nvPr/>
        </p:nvSpPr>
        <p:spPr>
          <a:xfrm>
            <a:off x="1064895" y="3392805"/>
            <a:ext cx="1808480" cy="76073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msg</a:t>
            </a:r>
            <a:r>
              <a:rPr lang="zh-CN" altLang="en-US" sz="1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加入</a:t>
            </a:r>
            <a:r>
              <a:rPr lang="en-US" altLang="zh-CN" sz="1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sortedSet</a:t>
            </a:r>
            <a:endParaRPr lang="en-US" altLang="zh-CN" sz="1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r>
              <a:rPr lang="zh-CN" altLang="en-US" sz="1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后是否排最前面</a:t>
            </a:r>
            <a:endParaRPr lang="zh-CN" altLang="en-US" sz="1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1526540" y="4791710"/>
            <a:ext cx="884555" cy="43751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000">
                <a:solidFill>
                  <a:schemeClr val="tx1"/>
                </a:solidFill>
              </a:rPr>
              <a:t>结束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37" name="直接箭头连接符 36"/>
          <p:cNvCxnSpPr>
            <a:stCxn id="27" idx="2"/>
            <a:endCxn id="35" idx="0"/>
          </p:cNvCxnSpPr>
          <p:nvPr/>
        </p:nvCxnSpPr>
        <p:spPr>
          <a:xfrm flipH="1">
            <a:off x="1969135" y="3044190"/>
            <a:ext cx="6985" cy="3486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>
            <a:stCxn id="35" idx="2"/>
            <a:endCxn id="36" idx="0"/>
          </p:cNvCxnSpPr>
          <p:nvPr/>
        </p:nvCxnSpPr>
        <p:spPr>
          <a:xfrm>
            <a:off x="1969135" y="4153535"/>
            <a:ext cx="0" cy="6381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文本框 38"/>
          <p:cNvSpPr txBox="1"/>
          <p:nvPr/>
        </p:nvSpPr>
        <p:spPr>
          <a:xfrm>
            <a:off x="1969135" y="4297680"/>
            <a:ext cx="297815" cy="22606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000"/>
              <a:t>否</a:t>
            </a:r>
            <a:endParaRPr lang="zh-CN" altLang="en-US" sz="1000"/>
          </a:p>
        </p:txBody>
      </p:sp>
      <p:sp>
        <p:nvSpPr>
          <p:cNvPr id="40" name="圆角矩形 39"/>
          <p:cNvSpPr/>
          <p:nvPr/>
        </p:nvSpPr>
        <p:spPr>
          <a:xfrm>
            <a:off x="8018780" y="1516380"/>
            <a:ext cx="1644650" cy="36131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p>
            <a:pPr indent="0" algn="ctr" fontAlgn="ctr">
              <a:lnSpc>
                <a:spcPct val="100000"/>
              </a:lnSpc>
            </a:pPr>
            <a:r>
              <a:rPr lang="zh-CN" altLang="en-US" sz="1600" baseline="30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初始化延时队列</a:t>
            </a:r>
            <a:endParaRPr lang="en-US" altLang="zh-CN" sz="1600" baseline="30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ctr" fontAlgn="ctr">
              <a:lnSpc>
                <a:spcPct val="100000"/>
              </a:lnSpc>
            </a:pPr>
            <a:r>
              <a:rPr lang="en-US" altLang="zh-CN" sz="1600" baseline="30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getBlockingDeque</a:t>
            </a:r>
            <a:endParaRPr lang="en-US" altLang="zh-CN" sz="1600" baseline="30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7099300" y="2597150"/>
            <a:ext cx="1036955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p>
            <a:pPr indent="0" algn="ctr" fontAlgn="auto"/>
            <a:r>
              <a:rPr lang="en-US" altLang="zh-CN" sz="1600" baseline="30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onSubscribe</a:t>
            </a:r>
            <a:endParaRPr lang="en-US" altLang="zh-CN" sz="1600" baseline="30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9714230" y="2585720"/>
            <a:ext cx="1036955" cy="4095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p>
            <a:pPr indent="0" algn="ctr" fontAlgn="auto"/>
            <a:endParaRPr lang="en-US" altLang="zh-CN" sz="1600" baseline="30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ctr" fontAlgn="auto"/>
            <a:r>
              <a:rPr lang="en-US" altLang="zh-CN" sz="1600" baseline="30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onMessage</a:t>
            </a:r>
            <a:endParaRPr lang="en-US" altLang="zh-CN" sz="1600" baseline="30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ctr" fontAlgn="auto"/>
            <a:r>
              <a:rPr lang="en-US" altLang="zh-CN" sz="1600" baseline="30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(timeout)</a:t>
            </a:r>
            <a:endParaRPr lang="zh-CN" altLang="en-US" sz="1600" baseline="30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cxnSp>
        <p:nvCxnSpPr>
          <p:cNvPr id="43" name="直接箭头连接符 42"/>
          <p:cNvCxnSpPr>
            <a:stCxn id="40" idx="2"/>
            <a:endCxn id="41" idx="0"/>
          </p:cNvCxnSpPr>
          <p:nvPr/>
        </p:nvCxnSpPr>
        <p:spPr>
          <a:xfrm flipH="1">
            <a:off x="7618095" y="1877695"/>
            <a:ext cx="1223010" cy="7194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/>
          <p:cNvSpPr txBox="1"/>
          <p:nvPr/>
        </p:nvSpPr>
        <p:spPr>
          <a:xfrm>
            <a:off x="6871335" y="1823085"/>
            <a:ext cx="126492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000"/>
              <a:t>订阅通道并设置订阅通道的回调</a:t>
            </a:r>
            <a:r>
              <a:rPr lang="zh-CN" altLang="en-US" sz="1000"/>
              <a:t>函数</a:t>
            </a:r>
            <a:endParaRPr lang="zh-CN" altLang="en-US" sz="1000"/>
          </a:p>
          <a:p>
            <a:pPr algn="ctr"/>
            <a:r>
              <a:rPr lang="en-US" altLang="zh-CN" sz="1000"/>
              <a:t>(</a:t>
            </a:r>
            <a:r>
              <a:rPr lang="zh-CN" altLang="en-US" sz="1000"/>
              <a:t>订阅的时候会调用一次回调</a:t>
            </a:r>
            <a:r>
              <a:rPr lang="en-US" altLang="zh-CN" sz="1000"/>
              <a:t>)</a:t>
            </a:r>
            <a:endParaRPr lang="en-US" altLang="zh-CN" sz="1000"/>
          </a:p>
        </p:txBody>
      </p:sp>
      <p:cxnSp>
        <p:nvCxnSpPr>
          <p:cNvPr id="45" name="直接箭头连接符 44"/>
          <p:cNvCxnSpPr>
            <a:stCxn id="40" idx="2"/>
            <a:endCxn id="42" idx="0"/>
          </p:cNvCxnSpPr>
          <p:nvPr/>
        </p:nvCxnSpPr>
        <p:spPr>
          <a:xfrm>
            <a:off x="8841105" y="1877695"/>
            <a:ext cx="1391920" cy="7080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文本框 45"/>
          <p:cNvSpPr txBox="1"/>
          <p:nvPr/>
        </p:nvSpPr>
        <p:spPr>
          <a:xfrm>
            <a:off x="9349740" y="2023110"/>
            <a:ext cx="126492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000"/>
              <a:t>设置监听消息到来回调</a:t>
            </a:r>
            <a:r>
              <a:rPr lang="zh-CN" altLang="en-US" sz="1000"/>
              <a:t>函数</a:t>
            </a:r>
            <a:endParaRPr lang="zh-CN" altLang="en-US" sz="1000"/>
          </a:p>
        </p:txBody>
      </p:sp>
      <p:sp>
        <p:nvSpPr>
          <p:cNvPr id="47" name="文本框 46"/>
          <p:cNvSpPr txBox="1"/>
          <p:nvPr/>
        </p:nvSpPr>
        <p:spPr>
          <a:xfrm>
            <a:off x="445135" y="2234565"/>
            <a:ext cx="161353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200"/>
              <a:t>timeout=now+delay</a:t>
            </a:r>
            <a:endParaRPr lang="en-US" altLang="zh-CN" sz="1200"/>
          </a:p>
        </p:txBody>
      </p:sp>
      <p:cxnSp>
        <p:nvCxnSpPr>
          <p:cNvPr id="48" name="肘形连接符 47"/>
          <p:cNvCxnSpPr>
            <a:stCxn id="35" idx="1"/>
            <a:endCxn id="42" idx="3"/>
          </p:cNvCxnSpPr>
          <p:nvPr/>
        </p:nvCxnSpPr>
        <p:spPr>
          <a:xfrm rot="10800000" flipH="1">
            <a:off x="1064895" y="2790190"/>
            <a:ext cx="9686290" cy="982345"/>
          </a:xfrm>
          <a:prstGeom prst="bentConnector5">
            <a:avLst>
              <a:gd name="adj1" fmla="val -5303"/>
              <a:gd name="adj2" fmla="val 275824"/>
              <a:gd name="adj3" fmla="val 102458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文本框 48"/>
          <p:cNvSpPr txBox="1"/>
          <p:nvPr/>
        </p:nvSpPr>
        <p:spPr>
          <a:xfrm>
            <a:off x="3606800" y="797560"/>
            <a:ext cx="377888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/>
              <a:t>是，发送当前任务的</a:t>
            </a:r>
            <a:r>
              <a:rPr lang="en-US" altLang="zh-CN" sz="1200"/>
              <a:t>timeout</a:t>
            </a:r>
            <a:endParaRPr lang="en-US" altLang="zh-CN" sz="1200"/>
          </a:p>
        </p:txBody>
      </p:sp>
      <p:sp>
        <p:nvSpPr>
          <p:cNvPr id="50" name="矩形 49"/>
          <p:cNvSpPr/>
          <p:nvPr/>
        </p:nvSpPr>
        <p:spPr>
          <a:xfrm>
            <a:off x="6950075" y="3310255"/>
            <a:ext cx="1340485" cy="5581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p>
            <a:pPr indent="0" algn="ctr" fontAlgn="auto"/>
            <a:endParaRPr lang="zh-CN" altLang="en-US" sz="1600" baseline="30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ctr" fontAlgn="auto"/>
            <a:r>
              <a:rPr lang="zh-CN" altLang="en-US" sz="1600" baseline="30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查询</a:t>
            </a:r>
            <a:r>
              <a:rPr lang="en-US" altLang="zh-CN" sz="1600" baseline="30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sortedSet</a:t>
            </a:r>
            <a:endParaRPr lang="en-US" altLang="zh-CN" sz="1600" baseline="30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ctr" fontAlgn="auto"/>
            <a:r>
              <a:rPr lang="zh-CN" altLang="en-US" sz="1600" baseline="30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已过期的</a:t>
            </a:r>
            <a:r>
              <a:rPr lang="en-US" altLang="zh-CN" sz="1600" baseline="30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msg</a:t>
            </a:r>
            <a:endParaRPr lang="en-US" altLang="zh-CN" sz="1600" baseline="30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ctr" fontAlgn="auto"/>
            <a:r>
              <a:rPr lang="en-US" altLang="zh-CN" sz="1600" baseline="30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zrangebyscore()</a:t>
            </a:r>
            <a:endParaRPr lang="en-US" altLang="zh-CN" sz="1600" baseline="30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9302750" y="3310255"/>
            <a:ext cx="1859280" cy="4629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p>
            <a:pPr indent="0" algn="ctr" fontAlgn="auto"/>
            <a:endParaRPr lang="zh-CN" altLang="en-US" sz="1600" baseline="30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ctr" fontAlgn="auto"/>
            <a:r>
              <a:rPr lang="zh-CN" altLang="en-US" sz="1600" baseline="30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计算延时</a:t>
            </a:r>
            <a:r>
              <a:rPr lang="zh-CN" altLang="en-US" sz="1600" baseline="30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时间</a:t>
            </a:r>
            <a:endParaRPr lang="zh-CN" altLang="en-US" sz="1600" baseline="30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ctr" fontAlgn="auto"/>
            <a:r>
              <a:rPr lang="en-US" altLang="zh-CN" sz="1600" baseline="30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delay=timeout-now</a:t>
            </a:r>
            <a:endParaRPr lang="en-US" altLang="zh-CN" sz="1600" baseline="30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cxnSp>
        <p:nvCxnSpPr>
          <p:cNvPr id="52" name="直接箭头连接符 51"/>
          <p:cNvCxnSpPr>
            <a:stCxn id="42" idx="2"/>
            <a:endCxn id="51" idx="0"/>
          </p:cNvCxnSpPr>
          <p:nvPr/>
        </p:nvCxnSpPr>
        <p:spPr>
          <a:xfrm flipH="1">
            <a:off x="10232390" y="2995295"/>
            <a:ext cx="635" cy="3149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矩形 54"/>
          <p:cNvSpPr/>
          <p:nvPr/>
        </p:nvSpPr>
        <p:spPr>
          <a:xfrm>
            <a:off x="6766560" y="4052570"/>
            <a:ext cx="1711960" cy="5137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p>
            <a:pPr indent="0" algn="ctr" fontAlgn="auto"/>
            <a:endParaRPr lang="en-US" altLang="zh-CN" sz="1600" baseline="30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ctr" fontAlgn="auto"/>
            <a:r>
              <a:rPr lang="en-US" altLang="zh-CN" sz="1600" baseline="30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list1:lrem msg</a:t>
            </a:r>
            <a:endParaRPr lang="en-US" altLang="zh-CN" sz="1600" baseline="30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ctr" fontAlgn="auto"/>
            <a:r>
              <a:rPr lang="en-US" altLang="zh-CN" sz="1600" baseline="30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list2:rpushmsg</a:t>
            </a:r>
            <a:endParaRPr lang="en-US" altLang="zh-CN" sz="1600" baseline="30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ctr" fontAlgn="auto"/>
            <a:r>
              <a:rPr lang="en-US" altLang="zh-CN" sz="1600" baseline="30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sortedSet:zrem msg </a:t>
            </a:r>
            <a:endParaRPr lang="en-US" altLang="zh-CN" sz="1600" baseline="30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6950075" y="4908550"/>
            <a:ext cx="1340485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p>
            <a:pPr indent="0" algn="ctr" fontAlgn="auto"/>
            <a:endParaRPr lang="zh-CN" altLang="en-US" sz="1600" baseline="30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ctr" fontAlgn="auto"/>
            <a:r>
              <a:rPr lang="zh-CN" altLang="en-US" sz="1600" baseline="30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再取首个</a:t>
            </a:r>
            <a:r>
              <a:rPr lang="en-US" altLang="zh-CN" sz="1600" baseline="30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sortedSet</a:t>
            </a:r>
            <a:endParaRPr lang="en-US" altLang="zh-CN" sz="1600" baseline="30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ctr" fontAlgn="auto"/>
            <a:r>
              <a:rPr lang="zh-CN" altLang="en-US" sz="1600" baseline="30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</a:t>
            </a:r>
            <a:r>
              <a:rPr lang="en-US" altLang="zh-CN" sz="1600" baseline="30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timeout</a:t>
            </a:r>
            <a:r>
              <a:rPr lang="zh-CN" altLang="en-US" sz="1600" baseline="30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返回</a:t>
            </a:r>
            <a:endParaRPr lang="zh-CN" altLang="en-US" sz="1600" baseline="30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cxnSp>
        <p:nvCxnSpPr>
          <p:cNvPr id="57" name="直接箭头连接符 56"/>
          <p:cNvCxnSpPr>
            <a:stCxn id="50" idx="2"/>
            <a:endCxn id="55" idx="0"/>
          </p:cNvCxnSpPr>
          <p:nvPr/>
        </p:nvCxnSpPr>
        <p:spPr>
          <a:xfrm>
            <a:off x="7620635" y="3868420"/>
            <a:ext cx="1905" cy="1841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箭头连接符 57"/>
          <p:cNvCxnSpPr>
            <a:stCxn id="55" idx="2"/>
            <a:endCxn id="56" idx="0"/>
          </p:cNvCxnSpPr>
          <p:nvPr/>
        </p:nvCxnSpPr>
        <p:spPr>
          <a:xfrm flipH="1">
            <a:off x="7620635" y="4566285"/>
            <a:ext cx="1905" cy="3422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矩形 58"/>
          <p:cNvSpPr/>
          <p:nvPr/>
        </p:nvSpPr>
        <p:spPr>
          <a:xfrm>
            <a:off x="6640830" y="3209925"/>
            <a:ext cx="1939925" cy="246253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0" name="文本框 59"/>
          <p:cNvSpPr txBox="1"/>
          <p:nvPr/>
        </p:nvSpPr>
        <p:spPr>
          <a:xfrm>
            <a:off x="6784340" y="5396865"/>
            <a:ext cx="161353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200"/>
              <a:t>pushTask</a:t>
            </a:r>
            <a:endParaRPr lang="en-US" altLang="zh-CN" sz="1200"/>
          </a:p>
        </p:txBody>
      </p:sp>
      <p:cxnSp>
        <p:nvCxnSpPr>
          <p:cNvPr id="61" name="直接箭头连接符 60"/>
          <p:cNvCxnSpPr>
            <a:stCxn id="41" idx="2"/>
            <a:endCxn id="59" idx="0"/>
          </p:cNvCxnSpPr>
          <p:nvPr/>
        </p:nvCxnSpPr>
        <p:spPr>
          <a:xfrm flipH="1">
            <a:off x="7611110" y="2997200"/>
            <a:ext cx="6985" cy="2127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菱形 61"/>
          <p:cNvSpPr/>
          <p:nvPr/>
        </p:nvSpPr>
        <p:spPr>
          <a:xfrm>
            <a:off x="9633585" y="4232275"/>
            <a:ext cx="1197610" cy="44069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9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delay</a:t>
            </a:r>
            <a:endParaRPr lang="en-US" sz="9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r>
              <a:rPr lang="en-US" sz="9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&lt;10ms</a:t>
            </a:r>
            <a:endParaRPr lang="en-US" sz="9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cxnSp>
        <p:nvCxnSpPr>
          <p:cNvPr id="63" name="直接箭头连接符 62"/>
          <p:cNvCxnSpPr>
            <a:stCxn id="51" idx="2"/>
            <a:endCxn id="62" idx="0"/>
          </p:cNvCxnSpPr>
          <p:nvPr/>
        </p:nvCxnSpPr>
        <p:spPr>
          <a:xfrm>
            <a:off x="10232390" y="3773170"/>
            <a:ext cx="0" cy="4591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接箭头连接符 63"/>
          <p:cNvCxnSpPr>
            <a:stCxn id="62" idx="1"/>
            <a:endCxn id="59" idx="3"/>
          </p:cNvCxnSpPr>
          <p:nvPr/>
        </p:nvCxnSpPr>
        <p:spPr>
          <a:xfrm flipH="1" flipV="1">
            <a:off x="8580755" y="4441190"/>
            <a:ext cx="1052830" cy="114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文本框 64"/>
          <p:cNvSpPr txBox="1"/>
          <p:nvPr/>
        </p:nvSpPr>
        <p:spPr>
          <a:xfrm>
            <a:off x="8958580" y="4196715"/>
            <a:ext cx="297815" cy="22606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000"/>
              <a:t>是</a:t>
            </a:r>
            <a:endParaRPr lang="zh-CN" altLang="en-US" sz="1000"/>
          </a:p>
        </p:txBody>
      </p:sp>
      <p:sp>
        <p:nvSpPr>
          <p:cNvPr id="66" name="矩形 65"/>
          <p:cNvSpPr/>
          <p:nvPr/>
        </p:nvSpPr>
        <p:spPr>
          <a:xfrm>
            <a:off x="9477375" y="5118100"/>
            <a:ext cx="1529080" cy="5543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p>
            <a:pPr algn="ctr"/>
            <a:r>
              <a:rPr lang="en-US" altLang="zh-CN" sz="1200">
                <a:solidFill>
                  <a:schemeClr val="tx1"/>
                </a:solidFill>
                <a:sym typeface="+mn-ea"/>
              </a:rPr>
              <a:t>scheduleTask(delay)</a:t>
            </a:r>
            <a:r>
              <a:rPr lang="zh-CN" altLang="en-US" sz="1200">
                <a:solidFill>
                  <a:schemeClr val="tx1"/>
                </a:solidFill>
                <a:sym typeface="+mn-ea"/>
              </a:rPr>
              <a:t>启动一个定时任务，延时</a:t>
            </a:r>
            <a:r>
              <a:rPr lang="en-US" altLang="zh-CN" sz="1200">
                <a:solidFill>
                  <a:schemeClr val="tx1"/>
                </a:solidFill>
                <a:sym typeface="+mn-ea"/>
              </a:rPr>
              <a:t>delay</a:t>
            </a:r>
            <a:endParaRPr lang="en-US" altLang="zh-CN" sz="120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67" name="直接箭头连接符 66"/>
          <p:cNvCxnSpPr>
            <a:stCxn id="62" idx="2"/>
            <a:endCxn id="66" idx="0"/>
          </p:cNvCxnSpPr>
          <p:nvPr/>
        </p:nvCxnSpPr>
        <p:spPr>
          <a:xfrm>
            <a:off x="10232390" y="4672965"/>
            <a:ext cx="9525" cy="4451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肘形连接符 67"/>
          <p:cNvCxnSpPr>
            <a:stCxn id="66" idx="2"/>
            <a:endCxn id="60" idx="2"/>
          </p:cNvCxnSpPr>
          <p:nvPr/>
        </p:nvCxnSpPr>
        <p:spPr>
          <a:xfrm rot="5400000">
            <a:off x="8916670" y="4347210"/>
            <a:ext cx="3175" cy="2650490"/>
          </a:xfrm>
          <a:prstGeom prst="bentConnector3">
            <a:avLst>
              <a:gd name="adj1" fmla="val 75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肘形连接符 68"/>
          <p:cNvCxnSpPr>
            <a:stCxn id="55" idx="1"/>
            <a:endCxn id="12" idx="3"/>
          </p:cNvCxnSpPr>
          <p:nvPr/>
        </p:nvCxnSpPr>
        <p:spPr>
          <a:xfrm rot="10800000">
            <a:off x="6127750" y="2364105"/>
            <a:ext cx="638810" cy="194564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肘形连接符 69"/>
          <p:cNvCxnSpPr>
            <a:stCxn id="55" idx="1"/>
            <a:endCxn id="17" idx="3"/>
          </p:cNvCxnSpPr>
          <p:nvPr/>
        </p:nvCxnSpPr>
        <p:spPr>
          <a:xfrm rot="10800000">
            <a:off x="6127750" y="3236595"/>
            <a:ext cx="638810" cy="10731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肘形连接符 70"/>
          <p:cNvCxnSpPr>
            <a:stCxn id="55" idx="1"/>
            <a:endCxn id="22" idx="3"/>
          </p:cNvCxnSpPr>
          <p:nvPr/>
        </p:nvCxnSpPr>
        <p:spPr>
          <a:xfrm rot="10800000">
            <a:off x="6127750" y="4113530"/>
            <a:ext cx="638810" cy="19621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圆角矩形 1"/>
          <p:cNvSpPr/>
          <p:nvPr/>
        </p:nvSpPr>
        <p:spPr>
          <a:xfrm>
            <a:off x="4187190" y="5229225"/>
            <a:ext cx="1160145" cy="54292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p>
            <a:pPr indent="0" algn="ctr" fontAlgn="ctr">
              <a:lnSpc>
                <a:spcPct val="100000"/>
              </a:lnSpc>
            </a:pPr>
            <a:r>
              <a:rPr lang="en-US" altLang="zh-CN" sz="1600" baseline="30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take</a:t>
            </a:r>
            <a:endParaRPr lang="en-US" altLang="zh-CN" sz="1600" baseline="30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ctr" fontAlgn="ctr">
              <a:lnSpc>
                <a:spcPct val="100000"/>
              </a:lnSpc>
            </a:pPr>
            <a:r>
              <a:rPr lang="zh-CN" altLang="en-US" sz="1600" baseline="30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获取目标队列的消息</a:t>
            </a:r>
            <a:r>
              <a:rPr lang="en-US" altLang="zh-CN" sz="1600" baseline="30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(blpop)</a:t>
            </a:r>
            <a:endParaRPr lang="en-US" altLang="zh-CN" sz="1600" baseline="30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cxnSp>
        <p:nvCxnSpPr>
          <p:cNvPr id="3" name="肘形连接符 2"/>
          <p:cNvCxnSpPr>
            <a:stCxn id="22" idx="1"/>
            <a:endCxn id="2" idx="1"/>
          </p:cNvCxnSpPr>
          <p:nvPr/>
        </p:nvCxnSpPr>
        <p:spPr>
          <a:xfrm rot="10800000" flipH="1" flipV="1">
            <a:off x="3606800" y="4112895"/>
            <a:ext cx="580390" cy="1387475"/>
          </a:xfrm>
          <a:prstGeom prst="bentConnector3">
            <a:avLst>
              <a:gd name="adj1" fmla="val -41028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肘形连接符 5"/>
          <p:cNvCxnSpPr>
            <a:stCxn id="56" idx="3"/>
            <a:endCxn id="42" idx="1"/>
          </p:cNvCxnSpPr>
          <p:nvPr/>
        </p:nvCxnSpPr>
        <p:spPr>
          <a:xfrm flipV="1">
            <a:off x="8290560" y="2790825"/>
            <a:ext cx="1423670" cy="23177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571</Words>
  <Application>WPS 演示</Application>
  <PresentationFormat>宽屏</PresentationFormat>
  <Paragraphs>89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微软雅黑</vt:lpstr>
      <vt:lpstr>Calibri</vt:lpstr>
      <vt:lpstr>Arial Unicode MS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LuoJia</cp:lastModifiedBy>
  <cp:revision>12</cp:revision>
  <dcterms:created xsi:type="dcterms:W3CDTF">2023-11-03T07:32:00Z</dcterms:created>
  <dcterms:modified xsi:type="dcterms:W3CDTF">2023-11-03T09:44:13Z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FB23BED27B584C06803A2E6F2672A74A</vt:lpwstr>
  </property>
  <property fmtid="{D5CDD505-2E9C-101B-9397-08002B2CF9AE}" pid="3" name="KSOProductBuildVer">
    <vt:lpwstr>2052-11.8.2.12085</vt:lpwstr>
  </property>
</Properties>
</file>